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66" r:id="rId5"/>
    <p:sldId id="257" r:id="rId6"/>
    <p:sldId id="258" r:id="rId7"/>
    <p:sldId id="259" r:id="rId8"/>
    <p:sldId id="260" r:id="rId9"/>
    <p:sldId id="268" r:id="rId10"/>
    <p:sldId id="261" r:id="rId11"/>
    <p:sldId id="276" r:id="rId12"/>
    <p:sldId id="277" r:id="rId13"/>
    <p:sldId id="278" r:id="rId14"/>
    <p:sldId id="279" r:id="rId15"/>
    <p:sldId id="262" r:id="rId16"/>
    <p:sldId id="263" r:id="rId17"/>
    <p:sldId id="264" r:id="rId18"/>
  </p:sldIdLst>
  <p:sldSz cx="18288000" cy="10287000"/>
  <p:notesSz cx="6858000" cy="9144000"/>
  <p:embeddedFontLst>
    <p:embeddedFont>
      <p:font typeface="Montserrat Classic Bold" panose="00000800000000000000"/>
      <p:bold r:id="rId22"/>
    </p:embeddedFont>
    <p:embeddedFont>
      <p:font typeface="Source Serif Pro" panose="02040603050405020204"/>
      <p:regular r:id="rId23"/>
    </p:embeddedFont>
    <p:embeddedFont>
      <p:font typeface="Source Serif Pro Bold" panose="02040803050405020204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8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老师好，我们的项目是</a:t>
            </a:r>
            <a:r>
              <a:rPr lang="en-US" altLang="zh-CN"/>
              <a:t>VoiceLink Intelligent Meeting Assistant</a:t>
            </a:r>
            <a:r>
              <a:rPr lang="zh-CN" altLang="en-US"/>
              <a:t>，我们的小组成员包括，林觉凯，韩敬霄和李彤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我们的项目提供了一个具有分离功能的实时会议转录系统，解决了有关语音识别准确性、实时处理、上下文保持和用户友好方面的挑战。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我们的项目提供了一个具有分离功能的实时会议转录系统，解决了有关语音识别准确性、实时处理、上下文保持和用户友好方面的挑战。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我们的项目提供了一个具有分离功能的实时会议转录系统，解决了有关语音识别准确性、实时处理、上下文保持和用户友好方面的挑战。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具有以下优点：通过语音命令快速跳转页面，提升会议效率；实时语音识别与发言人识别，减少人工错误，提升记录准确性；语音输入替代手动记录，减轻负担；支持多语言识别，适应不同用户需求；智能机器人实时解答问题，确保会议顺利进行；历史记录随时查看，方便任务跟进和决策。</a:t>
            </a:r>
            <a:endParaRPr lang="zh-CN" altLang="en-US"/>
          </a:p>
          <a:p>
            <a:r>
              <a:rPr lang="zh-CN" altLang="en-US"/>
              <a:t>同时，我们的项目仍具有一些不足之处，具体包括：实时语音转录在背景噪音、口音、方言、专业术语或快速语速下可能出现识别错误；需要手动设置会议人数，增加操作复杂性；发言人识别功能效率较低，快速切换发言人时可能存在延迟；历史数据存储使用</a:t>
            </a:r>
            <a:r>
              <a:rPr lang="en-US" altLang="zh-CN"/>
              <a:t>CSV</a:t>
            </a:r>
            <a:r>
              <a:rPr lang="zh-CN" altLang="en-US"/>
              <a:t>文件，处理和查询效率较低，且在数据安全、权限控制和备份恢复方面不如数据库系统。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针对不足，我们提出以下改进：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zh-CN" altLang="en-US"/>
              <a:t>优化语音识别模型，结合深度学习和噪声消除技术，提高对不同口音和背景噪音的适应性；通过结合语音识别与动态人数检测技术，实现自动识别会议人数，简化设置；优化发言人识别算法，提升处理速度，减少延迟；将历史数据迁移到更高效、安全的数据库系统（如</a:t>
            </a:r>
            <a:r>
              <a:rPr lang="en-US" altLang="zh-CN"/>
              <a:t>MySQL</a:t>
            </a:r>
            <a:r>
              <a:rPr lang="zh-CN" altLang="en-US"/>
              <a:t>、</a:t>
            </a:r>
            <a:r>
              <a:rPr lang="en-US" altLang="zh-CN"/>
              <a:t>PostgreSQL</a:t>
            </a:r>
            <a:r>
              <a:rPr lang="zh-CN" altLang="en-US"/>
              <a:t>或</a:t>
            </a:r>
            <a:r>
              <a:rPr lang="en-US" altLang="zh-CN"/>
              <a:t>NoSQL</a:t>
            </a:r>
            <a:r>
              <a:rPr lang="zh-CN" altLang="en-US"/>
              <a:t>），引入自动备份和版本控制，确保数据安全与系统稳定性。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感谢聆听！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我们的演示结构如下，包括项目简介，主体和相关技术方法，项目结构和工作流程，项目功能和实现以及项目的优势与不足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我们的项目提供了一个具有分离功能的实时会议转录系统，解决了有关语音识别准确性、实时处理、上下文保持和用户友好方面的挑战。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0" lvl="2" indent="0"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zh-CN" altLang="en-US"/>
              <a:t>我们项目目的是简化和提升会议管理，我们使用的技术方法包括语音识别与说话人分离技术，通信协议以及机器人聊天技术，在语音识别与说话人分离方面，我们探索了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Web Speech API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、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OpenAI Whisper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以及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Pyannote-Audio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技术，在通信协议方面，我们尝试了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websocket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以及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rest api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通信方法，在机器人聊天方面，我们选用如</a:t>
            </a:r>
            <a:r>
              <a:rPr lang="en-US" altLang="zh-CN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GPT</a:t>
            </a:r>
            <a:r>
              <a:rPr lang="zh-CN" altLang="en-US" spc="60">
                <a:solidFill>
                  <a:srgbClr val="323232"/>
                </a:solidFill>
                <a:latin typeface="Source Serif Pro" panose="02040603050405020204"/>
                <a:ea typeface="宋体" panose="02010600030101010101" pitchFamily="2" charset="-122"/>
                <a:cs typeface="Source Serif Pro" panose="02040603050405020204"/>
                <a:sym typeface="Source Serif Pro" panose="02040603050405020204"/>
              </a:rPr>
              <a:t>、通义千问等大语言模型进行测试</a:t>
            </a:r>
            <a:endParaRPr lang="zh-CN" altLang="en-US" spc="60">
              <a:solidFill>
                <a:srgbClr val="323232"/>
              </a:solidFill>
              <a:latin typeface="Source Serif Pro" panose="02040603050405020204"/>
              <a:ea typeface="宋体" panose="02010600030101010101" pitchFamily="2" charset="-122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最终，我们选择了通义听悟</a:t>
            </a:r>
            <a:r>
              <a:rPr lang="en-US" altLang="zh-CN"/>
              <a:t>API</a:t>
            </a:r>
            <a:r>
              <a:rPr lang="zh-CN" altLang="en-US"/>
              <a:t>进行实时语音识别以及说话人识别，并且选择了通义千问的智能聊天机器人为会议总结助手提供支持，数据存储方面我们使用</a:t>
            </a:r>
            <a:r>
              <a:rPr lang="en-US" altLang="zh-CN"/>
              <a:t>csv</a:t>
            </a:r>
            <a:r>
              <a:rPr lang="zh-CN" altLang="en-US"/>
              <a:t>格式存储会议历史记录，使得记录流程较为轻量化。项目的前后端基于</a:t>
            </a:r>
            <a:r>
              <a:rPr lang="en-US" altLang="zh-CN"/>
              <a:t>Flask</a:t>
            </a:r>
            <a:r>
              <a:rPr lang="zh-CN" altLang="en-US"/>
              <a:t>框架开发，前端使用</a:t>
            </a:r>
            <a:r>
              <a:rPr lang="en-US" altLang="zh-CN"/>
              <a:t>HTML</a:t>
            </a:r>
            <a:r>
              <a:rPr lang="zh-CN" altLang="en-US"/>
              <a:t>，后端使用</a:t>
            </a:r>
            <a:r>
              <a:rPr lang="en-US" altLang="zh-CN"/>
              <a:t>Python</a:t>
            </a:r>
            <a:r>
              <a:rPr lang="zh-CN" altLang="en-US"/>
              <a:t>语言，确保了系统的开发效率。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接下来介绍我们的系统架构和工作流程：</a:t>
            </a:r>
            <a:br>
              <a:rPr lang="zh-CN" altLang="en-US"/>
            </a:br>
            <a:r>
              <a:rPr lang="zh-CN" altLang="en-US"/>
              <a:t>该系统结构图展示了系统的不同组件是如何组织和协同工作的</a:t>
            </a:r>
            <a:endParaRPr lang="zh-CN" altLang="en-US"/>
          </a:p>
          <a:p>
            <a:r>
              <a:rPr lang="zh-CN" altLang="en-US"/>
              <a:t>我们的项目组件主要有五个部分，分别是：预会议配置</a:t>
            </a:r>
            <a:r>
              <a:rPr lang="en-US" altLang="zh-CN"/>
              <a:t> (Pre-Meeting Configuration)</a:t>
            </a:r>
            <a:r>
              <a:rPr lang="zh-CN" altLang="en-US"/>
              <a:t>：包括设置发言人数量、语言选择和会议名称。</a:t>
            </a:r>
            <a:endParaRPr lang="zh-CN" altLang="en-US"/>
          </a:p>
          <a:p>
            <a:r>
              <a:rPr lang="zh-CN" altLang="en-US"/>
              <a:t>实时转录模块</a:t>
            </a:r>
            <a:r>
              <a:rPr lang="en-US" altLang="zh-CN"/>
              <a:t> (Real-Time Transcription Module)</a:t>
            </a:r>
            <a:r>
              <a:rPr lang="zh-CN" altLang="en-US"/>
              <a:t>：负责音频捕捉、发言人分离和转录生成。</a:t>
            </a:r>
            <a:endParaRPr lang="zh-CN" altLang="en-US"/>
          </a:p>
          <a:p>
            <a:r>
              <a:rPr lang="zh-CN" altLang="en-US"/>
              <a:t>会后处理</a:t>
            </a:r>
            <a:r>
              <a:rPr lang="en-US" altLang="zh-CN"/>
              <a:t> (Post-Meeting Processing)</a:t>
            </a:r>
            <a:r>
              <a:rPr lang="zh-CN" altLang="en-US"/>
              <a:t>：包括发言人识别、转录存储和会议总结生成。</a:t>
            </a:r>
            <a:endParaRPr lang="zh-CN" altLang="en-US"/>
          </a:p>
          <a:p>
            <a:r>
              <a:rPr lang="zh-CN" altLang="en-US"/>
              <a:t>历史记录界面</a:t>
            </a:r>
            <a:r>
              <a:rPr lang="en-US" altLang="zh-CN"/>
              <a:t> (Historical Records Interface)</a:t>
            </a:r>
            <a:r>
              <a:rPr lang="zh-CN" altLang="en-US"/>
              <a:t>：提供查看过去会议记录的功能。</a:t>
            </a:r>
            <a:endParaRPr lang="zh-CN" altLang="en-US"/>
          </a:p>
          <a:p>
            <a:r>
              <a:rPr lang="zh-CN" altLang="en-US"/>
              <a:t>会议问题助手</a:t>
            </a:r>
            <a:r>
              <a:rPr lang="en-US" altLang="zh-CN"/>
              <a:t> (Meeting Question Assistant)</a:t>
            </a:r>
            <a:r>
              <a:rPr lang="zh-CN" altLang="en-US"/>
              <a:t>：提供与</a:t>
            </a:r>
            <a:r>
              <a:rPr lang="en-US" altLang="zh-CN"/>
              <a:t>AI</a:t>
            </a:r>
            <a:r>
              <a:rPr lang="zh-CN" altLang="en-US"/>
              <a:t>聊天、问题解决和查询解答的功能。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我们项目的工作流程包括四个部分，会议配置，语音转写，提交会议生成会议纪要，以及历史记录查询</a:t>
            </a:r>
            <a:endParaRPr lang="zh-CN" altLang="en-US"/>
          </a:p>
          <a:p>
            <a:r>
              <a:rPr lang="zh-CN" altLang="en-US">
                <a:sym typeface="+mn-ea"/>
              </a:rPr>
              <a:t>系统首先允许用户设置会议参数，包括扬声者数量、语言选择和会议名称。在会议过程中，实时转录模块使系统能够自动识别并转录语音内容，通过扬声分离技术区分不同参与者的发言。同时，系统将通过轮询处理转录内容，识别每个扬声者的身份，并生成会议总结，便于归档和回顾。此外，用户还可以通过历史界面查看过去的会议纪要，会议问题助手模块提供智能机器人服务，回答用户在会议过程中提出的问题，进一步提升会议体验和效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我们项目的功能点主要包括，实时语音识别转写，说话人识别分离，较好的响应速度与性能，用户前端设计以及高效的数据存储与查询</a:t>
            </a:r>
            <a:endParaRPr lang="zh-CN" altLang="en-US"/>
          </a:p>
          <a:p>
            <a:r>
              <a:rPr lang="zh-CN" altLang="en-US"/>
              <a:t>接下来请看我们的项目演示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我们的项目提供了一个具有分离功能的实时会议转录系统，解决了有关语音识别准确性、实时处理、上下文保持和用户友好方面的挑战。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12915" y="-603059"/>
            <a:ext cx="13386822" cy="11493117"/>
          </a:xfrm>
          <a:prstGeom prst="rect">
            <a:avLst/>
          </a:prstGeom>
          <a:solidFill>
            <a:srgbClr val="D5CDC0"/>
          </a:solidFill>
        </p:spPr>
      </p:sp>
      <p:sp>
        <p:nvSpPr>
          <p:cNvPr id="3" name="Freeform 3"/>
          <p:cNvSpPr/>
          <p:nvPr/>
        </p:nvSpPr>
        <p:spPr>
          <a:xfrm>
            <a:off x="1064172" y="780682"/>
            <a:ext cx="4248742" cy="8725635"/>
          </a:xfrm>
          <a:custGeom>
            <a:avLst/>
            <a:gdLst/>
            <a:ahLst/>
            <a:cxnLst/>
            <a:rect l="l" t="t" r="r" b="b"/>
            <a:pathLst>
              <a:path w="4248742" h="8725635">
                <a:moveTo>
                  <a:pt x="0" y="0"/>
                </a:moveTo>
                <a:lnTo>
                  <a:pt x="4248743" y="0"/>
                </a:lnTo>
                <a:lnTo>
                  <a:pt x="4248743" y="8725636"/>
                </a:lnTo>
                <a:lnTo>
                  <a:pt x="0" y="87256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3125" r="-13958"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7247943" y="2777456"/>
            <a:ext cx="10821035" cy="6806949"/>
            <a:chOff x="0" y="38100"/>
            <a:chExt cx="14428046" cy="9075933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14428046" cy="4677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120"/>
                </a:lnSpc>
              </a:pPr>
              <a:r>
                <a:rPr lang="en-US" altLang="zh-CN" sz="8000" b="1" spc="160">
                  <a:solidFill>
                    <a:srgbClr val="FFFFFF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VoiceLink Intelligent Meeting Assistant</a:t>
              </a:r>
              <a:endParaRPr lang="en-US" altLang="zh-CN" sz="8000" b="1" spc="160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62926"/>
              <a:ext cx="11567258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altLang="zh-CN" sz="3600" b="1" i="1" spc="84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Team members</a:t>
              </a:r>
              <a:r>
                <a:rPr lang="en-US" sz="3600" b="1" i="1" spc="84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:</a:t>
              </a:r>
              <a:endParaRPr lang="en-US" sz="3600" b="1" i="1" spc="84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lvl="2" algn="l">
                <a:lnSpc>
                  <a:spcPts val="3920"/>
                </a:lnSpc>
              </a:pPr>
              <a:r>
                <a:rPr lang="en-US" sz="2800" i="1" spc="84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2253744 JueKai Lin</a:t>
              </a:r>
              <a:endParaRPr lang="en-US" sz="2800" i="1" spc="84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lvl="2" algn="l">
                <a:lnSpc>
                  <a:spcPts val="3920"/>
                </a:lnSpc>
              </a:pPr>
              <a:r>
                <a:rPr lang="en-US" altLang="zh-CN" sz="2800" i="1" spc="84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2251548 Jingxiao Han</a:t>
              </a:r>
              <a:endParaRPr lang="en-US" altLang="zh-CN" sz="2800" i="1" spc="84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lvl="2" algn="l">
                <a:lnSpc>
                  <a:spcPts val="3920"/>
                </a:lnSpc>
              </a:pPr>
              <a:r>
                <a:rPr lang="en-US" altLang="zh-CN" sz="2800" i="1" spc="84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2251653 Tong Li </a:t>
              </a:r>
              <a:endParaRPr lang="en-US" altLang="zh-CN" sz="2800" i="1" spc="84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algn="l">
                <a:lnSpc>
                  <a:spcPts val="3920"/>
                </a:lnSpc>
              </a:pPr>
              <a:endParaRPr lang="en-US" sz="2800" i="1" spc="84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027394" y="764253"/>
            <a:ext cx="1632932" cy="1630320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72353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75630" y="114300"/>
            <a:ext cx="8090535" cy="8731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4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MeetingNote Page</a:t>
            </a: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l">
              <a:lnSpc>
                <a:spcPts val="8960"/>
              </a:lnSpc>
            </a:pP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08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2" name="图片 1" descr="meetingContr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409700"/>
            <a:ext cx="8650605" cy="4813935"/>
          </a:xfrm>
          <a:prstGeom prst="rect">
            <a:avLst/>
          </a:prstGeom>
        </p:spPr>
      </p:pic>
      <p:pic>
        <p:nvPicPr>
          <p:cNvPr id="3" name="图片 2" descr="separ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5038725"/>
            <a:ext cx="9204960" cy="50755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58400" y="1790654"/>
            <a:ext cx="6071870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36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Meeting Settings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number of people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languague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meeting title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6819900"/>
            <a:ext cx="7252970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36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Meeting Recording</a:t>
            </a:r>
            <a:endParaRPr lang="en-US" altLang="zh-CN" sz="3600" b="1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Meeting real-time record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The speaker separation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Fill in the participants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324600" y="114300"/>
            <a:ext cx="7967345" cy="8731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4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MeetingAssistance Page </a:t>
            </a: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l">
              <a:lnSpc>
                <a:spcPts val="8960"/>
              </a:lnSpc>
            </a:pP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09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5" name="图片 4" descr="chatRo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333500"/>
            <a:ext cx="11680190" cy="6415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38025" y="4152900"/>
            <a:ext cx="6149975" cy="2308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>
              <a:lnSpc>
                <a:spcPts val="4500"/>
              </a:lnSpc>
              <a:buFont typeface="Arial" panose="020B0604020202020204" pitchFamily="34" charset="0"/>
              <a:buNone/>
            </a:pPr>
            <a:r>
              <a:rPr lang="en-US" altLang="zh-CN" sz="36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Chat Robot</a:t>
            </a:r>
            <a:endParaRPr lang="en-US" altLang="zh-CN" sz="3600" b="1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Ask about meeting questions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Generate meeting minutes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  <a:p>
            <a:pPr marL="457200" indent="-4572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Related technical issues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590800" y="342900"/>
            <a:ext cx="12724765" cy="21653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4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MeetingHistory Page </a:t>
            </a: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marL="457200" lvl="1" indent="457200" algn="l">
              <a:lnSpc>
                <a:spcPts val="8960"/>
              </a:lnSpc>
            </a:pPr>
            <a:r>
              <a:rPr lang="en-US" altLang="zh-CN" sz="3200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- View the historical meeting information</a:t>
            </a:r>
            <a:endParaRPr lang="en-US" altLang="zh-CN" sz="3200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l">
              <a:lnSpc>
                <a:spcPts val="8960"/>
              </a:lnSpc>
            </a:pP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l">
              <a:lnSpc>
                <a:spcPts val="8960"/>
              </a:lnSpc>
            </a:pPr>
            <a:endParaRPr lang="en-US" altLang="zh-CN" sz="4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10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5" name="图片 4" descr="meetingHisto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2305" y="3105785"/>
            <a:ext cx="11884025" cy="6544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9100" y="-381000"/>
            <a:ext cx="9334500" cy="11772900"/>
          </a:xfrm>
          <a:prstGeom prst="rect">
            <a:avLst/>
          </a:prstGeom>
          <a:solidFill>
            <a:srgbClr val="E3E7E8"/>
          </a:solidFill>
        </p:spPr>
      </p:sp>
      <p:sp>
        <p:nvSpPr>
          <p:cNvPr id="3" name="TextBox 3"/>
          <p:cNvSpPr txBox="1"/>
          <p:nvPr/>
        </p:nvSpPr>
        <p:spPr>
          <a:xfrm>
            <a:off x="2057400" y="190500"/>
            <a:ext cx="15850235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Advantages and Disadvantages</a:t>
            </a:r>
            <a:endParaRPr lang="en-US" altLang="zh-CN" sz="6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400" y="-38100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11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9448800" y="3933190"/>
            <a:ext cx="6983095" cy="1220470"/>
            <a:chOff x="16183" y="3236"/>
            <a:chExt cx="10997" cy="1922"/>
          </a:xfrm>
        </p:grpSpPr>
        <p:sp>
          <p:nvSpPr>
            <p:cNvPr id="4" name="TextBox 4"/>
            <p:cNvSpPr txBox="1"/>
            <p:nvPr/>
          </p:nvSpPr>
          <p:spPr>
            <a:xfrm>
              <a:off x="17676" y="3236"/>
              <a:ext cx="9504" cy="1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rPr>
                <a:t>Meeting identification needs to set the number of meeting people</a:t>
              </a:r>
              <a:endParaRPr lang="en-US" altLang="zh-CN" sz="2800" b="1" spc="56">
                <a:solidFill>
                  <a:srgbClr val="323232"/>
                </a:solidFill>
                <a:latin typeface="Source Serif Pro Bold" panose="02040803050405020204"/>
                <a:ea typeface="Source Serif Pro Bold" panose="02040803050405020204"/>
                <a:cs typeface="Source Serif Pro Bold" panose="02040803050405020204"/>
                <a:sym typeface="Source Serif Pro Bold" panose="02040803050405020204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16183" y="3446"/>
              <a:ext cx="553" cy="553"/>
              <a:chOff x="0" y="0"/>
              <a:chExt cx="6350000" cy="63398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232"/>
              </a:solidFill>
            </p:spPr>
          </p:sp>
        </p:grpSp>
      </p:grpSp>
      <p:grpSp>
        <p:nvGrpSpPr>
          <p:cNvPr id="13" name="组合 12"/>
          <p:cNvGrpSpPr/>
          <p:nvPr/>
        </p:nvGrpSpPr>
        <p:grpSpPr>
          <a:xfrm rot="0">
            <a:off x="9448800" y="2019300"/>
            <a:ext cx="8017510" cy="1220470"/>
            <a:chOff x="16183" y="3236"/>
            <a:chExt cx="12626" cy="1922"/>
          </a:xfrm>
        </p:grpSpPr>
        <p:sp>
          <p:nvSpPr>
            <p:cNvPr id="14" name="TextBox 4"/>
            <p:cNvSpPr txBox="1"/>
            <p:nvPr/>
          </p:nvSpPr>
          <p:spPr>
            <a:xfrm>
              <a:off x="17676" y="3236"/>
              <a:ext cx="11133" cy="1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760"/>
                </a:lnSpc>
              </a:pPr>
              <a:r>
                <a: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rPr>
                <a:t>Accuracy of Real-time TextTransfer in the conference</a:t>
              </a:r>
              <a:endParaRPr lang="en-US" altLang="zh-CN" sz="2800" b="1" spc="56">
                <a:solidFill>
                  <a:srgbClr val="323232"/>
                </a:solidFill>
                <a:latin typeface="Source Serif Pro Bold" panose="02040803050405020204"/>
                <a:ea typeface="Source Serif Pro Bold" panose="02040803050405020204"/>
                <a:cs typeface="Source Serif Pro Bold" panose="02040803050405020204"/>
                <a:sym typeface="Source Serif Pro Bold" panose="02040803050405020204"/>
              </a:endParaRPr>
            </a:p>
          </p:txBody>
        </p:sp>
        <p:grpSp>
          <p:nvGrpSpPr>
            <p:cNvPr id="15" name="Group 6"/>
            <p:cNvGrpSpPr/>
            <p:nvPr/>
          </p:nvGrpSpPr>
          <p:grpSpPr>
            <a:xfrm rot="5400000">
              <a:off x="16183" y="3446"/>
              <a:ext cx="553" cy="553"/>
              <a:chOff x="0" y="0"/>
              <a:chExt cx="6350000" cy="6339840"/>
            </a:xfrm>
          </p:grpSpPr>
          <p:sp>
            <p:nvSpPr>
              <p:cNvPr id="16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232"/>
              </a:solidFill>
            </p:spPr>
          </p:sp>
        </p:grpSp>
      </p:grpSp>
      <p:grpSp>
        <p:nvGrpSpPr>
          <p:cNvPr id="17" name="组合 16"/>
          <p:cNvGrpSpPr/>
          <p:nvPr/>
        </p:nvGrpSpPr>
        <p:grpSpPr>
          <a:xfrm rot="0">
            <a:off x="9448800" y="5847080"/>
            <a:ext cx="6983095" cy="1220470"/>
            <a:chOff x="16183" y="3236"/>
            <a:chExt cx="10997" cy="1922"/>
          </a:xfrm>
        </p:grpSpPr>
        <p:sp>
          <p:nvSpPr>
            <p:cNvPr id="18" name="TextBox 4"/>
            <p:cNvSpPr txBox="1"/>
            <p:nvPr/>
          </p:nvSpPr>
          <p:spPr>
            <a:xfrm>
              <a:off x="17676" y="3236"/>
              <a:ext cx="9504" cy="1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rPr>
                <a:t>Identify the rapidity of the speaker's function</a:t>
              </a:r>
              <a:endParaRPr lang="en-US" altLang="zh-CN" sz="2800" b="1" spc="56">
                <a:solidFill>
                  <a:srgbClr val="323232"/>
                </a:solidFill>
                <a:latin typeface="Source Serif Pro Bold" panose="02040803050405020204"/>
                <a:ea typeface="Source Serif Pro Bold" panose="02040803050405020204"/>
                <a:cs typeface="Source Serif Pro Bold" panose="02040803050405020204"/>
                <a:sym typeface="Source Serif Pro Bold" panose="02040803050405020204"/>
              </a:endParaRPr>
            </a:p>
          </p:txBody>
        </p:sp>
        <p:grpSp>
          <p:nvGrpSpPr>
            <p:cNvPr id="19" name="Group 6"/>
            <p:cNvGrpSpPr/>
            <p:nvPr/>
          </p:nvGrpSpPr>
          <p:grpSpPr>
            <a:xfrm rot="5400000">
              <a:off x="16183" y="3446"/>
              <a:ext cx="553" cy="553"/>
              <a:chOff x="0" y="0"/>
              <a:chExt cx="6350000" cy="6339840"/>
            </a:xfrm>
          </p:grpSpPr>
          <p:sp>
            <p:nvSpPr>
              <p:cNvPr id="20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232"/>
              </a:solidFill>
            </p:spPr>
          </p:sp>
        </p:grpSp>
      </p:grpSp>
      <p:grpSp>
        <p:nvGrpSpPr>
          <p:cNvPr id="21" name="组合 20"/>
          <p:cNvGrpSpPr/>
          <p:nvPr/>
        </p:nvGrpSpPr>
        <p:grpSpPr>
          <a:xfrm rot="0">
            <a:off x="9448800" y="7760970"/>
            <a:ext cx="6830695" cy="610235"/>
            <a:chOff x="16183" y="3212"/>
            <a:chExt cx="10757" cy="961"/>
          </a:xfrm>
        </p:grpSpPr>
        <p:sp>
          <p:nvSpPr>
            <p:cNvPr id="22" name="TextBox 4"/>
            <p:cNvSpPr txBox="1"/>
            <p:nvPr/>
          </p:nvSpPr>
          <p:spPr>
            <a:xfrm>
              <a:off x="17436" y="3212"/>
              <a:ext cx="9504" cy="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rPr>
                <a:t>Method of storing historical data</a:t>
              </a:r>
              <a:endParaRPr lang="en-US" altLang="zh-CN" sz="2800" b="1" spc="56">
                <a:solidFill>
                  <a:srgbClr val="323232"/>
                </a:solidFill>
                <a:latin typeface="Source Serif Pro Bold" panose="02040803050405020204"/>
                <a:ea typeface="Source Serif Pro Bold" panose="02040803050405020204"/>
                <a:cs typeface="Source Serif Pro Bold" panose="02040803050405020204"/>
                <a:sym typeface="Source Serif Pro Bold" panose="02040803050405020204"/>
              </a:endParaRPr>
            </a:p>
          </p:txBody>
        </p:sp>
        <p:grpSp>
          <p:nvGrpSpPr>
            <p:cNvPr id="23" name="Group 6"/>
            <p:cNvGrpSpPr/>
            <p:nvPr/>
          </p:nvGrpSpPr>
          <p:grpSpPr>
            <a:xfrm rot="5400000">
              <a:off x="16183" y="3446"/>
              <a:ext cx="553" cy="553"/>
              <a:chOff x="0" y="0"/>
              <a:chExt cx="6350000" cy="6339840"/>
            </a:xfrm>
          </p:grpSpPr>
          <p:sp>
            <p:nvSpPr>
              <p:cNvPr id="24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232"/>
              </a:solidFill>
            </p:spPr>
          </p:sp>
        </p:grpSp>
      </p:grpSp>
      <p:grpSp>
        <p:nvGrpSpPr>
          <p:cNvPr id="34" name="组合 33"/>
          <p:cNvGrpSpPr/>
          <p:nvPr/>
        </p:nvGrpSpPr>
        <p:grpSpPr>
          <a:xfrm>
            <a:off x="1193800" y="2019300"/>
            <a:ext cx="6982460" cy="6477000"/>
            <a:chOff x="16183" y="1740"/>
            <a:chExt cx="10996" cy="10200"/>
          </a:xfrm>
        </p:grpSpPr>
        <p:grpSp>
          <p:nvGrpSpPr>
            <p:cNvPr id="35" name="组合 34"/>
            <p:cNvGrpSpPr/>
            <p:nvPr/>
          </p:nvGrpSpPr>
          <p:grpSpPr>
            <a:xfrm>
              <a:off x="16183" y="3588"/>
              <a:ext cx="10997" cy="961"/>
              <a:chOff x="16183" y="3236"/>
              <a:chExt cx="10997" cy="961"/>
            </a:xfrm>
          </p:grpSpPr>
          <p:sp>
            <p:nvSpPr>
              <p:cNvPr id="36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Improve Conference Efficiency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37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38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16183" y="1740"/>
              <a:ext cx="10997" cy="961"/>
              <a:chOff x="16183" y="3236"/>
              <a:chExt cx="10997" cy="961"/>
            </a:xfrm>
          </p:grpSpPr>
          <p:sp>
            <p:nvSpPr>
              <p:cNvPr id="40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Quick Page Jump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41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42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43" name="组合 42"/>
            <p:cNvGrpSpPr/>
            <p:nvPr/>
          </p:nvGrpSpPr>
          <p:grpSpPr>
            <a:xfrm>
              <a:off x="16183" y="5436"/>
              <a:ext cx="10997" cy="961"/>
              <a:chOff x="16183" y="3236"/>
              <a:chExt cx="10997" cy="961"/>
            </a:xfrm>
          </p:grpSpPr>
          <p:sp>
            <p:nvSpPr>
              <p:cNvPr id="44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Simplify Meeting Minutes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45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46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16183" y="7284"/>
              <a:ext cx="10997" cy="961"/>
              <a:chOff x="16183" y="3236"/>
              <a:chExt cx="10997" cy="961"/>
            </a:xfrm>
          </p:grpSpPr>
          <p:sp>
            <p:nvSpPr>
              <p:cNvPr id="48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Multi-language Support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49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50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6183" y="9132"/>
              <a:ext cx="10997" cy="961"/>
              <a:chOff x="16183" y="3236"/>
              <a:chExt cx="10997" cy="961"/>
            </a:xfrm>
          </p:grpSpPr>
          <p:sp>
            <p:nvSpPr>
              <p:cNvPr id="52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Real-time Question Answer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53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54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16183" y="10980"/>
              <a:ext cx="10997" cy="961"/>
              <a:chOff x="16183" y="3236"/>
              <a:chExt cx="10997" cy="961"/>
            </a:xfrm>
          </p:grpSpPr>
          <p:sp>
            <p:nvSpPr>
              <p:cNvPr id="56" name="TextBox 4"/>
              <p:cNvSpPr txBox="1"/>
              <p:nvPr/>
            </p:nvSpPr>
            <p:spPr>
              <a:xfrm>
                <a:off x="17676" y="3236"/>
                <a:ext cx="950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Convenient meeting to review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57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58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058359" y="1714673"/>
            <a:ext cx="7660641" cy="6127750"/>
            <a:chOff x="-3387" y="-1544531"/>
            <a:chExt cx="10214187" cy="8170331"/>
          </a:xfrm>
        </p:grpSpPr>
        <p:sp>
          <p:nvSpPr>
            <p:cNvPr id="3" name="TextBox 3"/>
            <p:cNvSpPr txBox="1"/>
            <p:nvPr/>
          </p:nvSpPr>
          <p:spPr>
            <a:xfrm>
              <a:off x="-3387" y="-1544531"/>
              <a:ext cx="8062806" cy="216238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6400" b="1" spc="25">
                  <a:solidFill>
                    <a:srgbClr val="323232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Improvement Direction</a:t>
              </a:r>
              <a:endPara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01588"/>
              <a:ext cx="10210800" cy="4924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 fontAlgn="auto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Speech Recognition Enhancement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 fontAlgn="auto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Dynamic Participant Detection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 fontAlgn="auto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Faster Speaker Identification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 fontAlgn="auto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Data Storage Optimization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671316" y="-495300"/>
            <a:ext cx="5472684" cy="11277600"/>
          </a:xfrm>
          <a:custGeom>
            <a:avLst/>
            <a:gdLst/>
            <a:ahLst/>
            <a:cxnLst/>
            <a:rect l="l" t="t" r="r" b="b"/>
            <a:pathLst>
              <a:path w="5472684" h="11277600">
                <a:moveTo>
                  <a:pt x="0" y="0"/>
                </a:moveTo>
                <a:lnTo>
                  <a:pt x="5472684" y="0"/>
                </a:lnTo>
                <a:lnTo>
                  <a:pt x="5472684" y="11277600"/>
                </a:lnTo>
                <a:lnTo>
                  <a:pt x="0" y="11277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729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71550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12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2655"/>
            <a:ext cx="16413480" cy="9063990"/>
          </a:xfrm>
          <a:custGeom>
            <a:avLst/>
            <a:gdLst/>
            <a:ahLst/>
            <a:cxnLst/>
            <a:rect l="l" t="t" r="r" b="b"/>
            <a:pathLst>
              <a:path w="13601700" h="8441834">
                <a:moveTo>
                  <a:pt x="0" y="0"/>
                </a:moveTo>
                <a:lnTo>
                  <a:pt x="13601700" y="0"/>
                </a:lnTo>
                <a:lnTo>
                  <a:pt x="13601700" y="8441834"/>
                </a:lnTo>
                <a:lnTo>
                  <a:pt x="0" y="84418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57415" b="-57415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081017" y="3162062"/>
            <a:ext cx="10187940" cy="3085466"/>
            <a:chOff x="0" y="-1706245"/>
            <a:chExt cx="13583920" cy="4113954"/>
          </a:xfrm>
        </p:grpSpPr>
        <p:sp>
          <p:nvSpPr>
            <p:cNvPr id="4" name="TextBox 4"/>
            <p:cNvSpPr txBox="1"/>
            <p:nvPr/>
          </p:nvSpPr>
          <p:spPr>
            <a:xfrm>
              <a:off x="1130300" y="-1706245"/>
              <a:ext cx="12453620" cy="3064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6400" b="1" spc="25">
                  <a:solidFill>
                    <a:srgbClr val="FFFFFF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Thank you for your attention</a:t>
              </a:r>
              <a:endParaRPr lang="en-US" altLang="zh-CN" sz="6400" b="1" spc="25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062"/>
              <a:ext cx="10739275" cy="81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60"/>
                </a:lnSpc>
              </a:pPr>
              <a:endParaRPr lang="en-US" sz="2800" b="1" spc="56">
                <a:solidFill>
                  <a:srgbClr val="FFFFFF"/>
                </a:solidFill>
                <a:latin typeface="Source Serif Pro Bold" panose="02040803050405020204"/>
                <a:ea typeface="Source Serif Pro Bold" panose="02040803050405020204"/>
                <a:cs typeface="Source Serif Pro Bold" panose="02040803050405020204"/>
                <a:sym typeface="Source Serif Pro Bold" panose="02040803050405020204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989294" y="885789"/>
            <a:ext cx="1632932" cy="1630320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90600" y="865433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13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9100" y="-381000"/>
            <a:ext cx="6730365" cy="11772900"/>
          </a:xfrm>
          <a:prstGeom prst="rect">
            <a:avLst/>
          </a:prstGeom>
          <a:solidFill>
            <a:srgbClr val="E3E7E8"/>
          </a:solidFill>
        </p:spPr>
      </p:sp>
      <p:sp>
        <p:nvSpPr>
          <p:cNvPr id="3" name="TextBox 3"/>
          <p:cNvSpPr txBox="1"/>
          <p:nvPr/>
        </p:nvSpPr>
        <p:spPr>
          <a:xfrm>
            <a:off x="685800" y="1790700"/>
            <a:ext cx="4967785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Structure</a:t>
            </a:r>
            <a:endParaRPr lang="en-US" sz="6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971550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239000" y="876300"/>
            <a:ext cx="10799837" cy="7870185"/>
            <a:chOff x="14280" y="3236"/>
            <a:chExt cx="17008" cy="12394"/>
          </a:xfrm>
        </p:grpSpPr>
        <p:grpSp>
          <p:nvGrpSpPr>
            <p:cNvPr id="12" name="组合 11"/>
            <p:cNvGrpSpPr/>
            <p:nvPr/>
          </p:nvGrpSpPr>
          <p:grpSpPr>
            <a:xfrm>
              <a:off x="14280" y="3236"/>
              <a:ext cx="13711" cy="961"/>
              <a:chOff x="16183" y="3236"/>
              <a:chExt cx="10997" cy="1685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17676" y="3236"/>
                <a:ext cx="9504" cy="168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sz="32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Project Description</a:t>
                </a:r>
                <a:endParaRPr lang="en-US" sz="32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6" name="Group 6"/>
              <p:cNvGrpSpPr/>
              <p:nvPr/>
            </p:nvGrpSpPr>
            <p:grpSpPr>
              <a:xfrm rot="5400000">
                <a:off x="16183" y="3446"/>
                <a:ext cx="553" cy="553"/>
                <a:chOff x="0" y="0"/>
                <a:chExt cx="6350000" cy="633984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14280" y="8953"/>
              <a:ext cx="13711" cy="961"/>
              <a:chOff x="16183" y="6102"/>
              <a:chExt cx="10997" cy="1687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17676" y="6102"/>
                <a:ext cx="9504" cy="1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altLang="zh-CN" sz="32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Project Structure and Workflow</a:t>
                </a:r>
                <a:endParaRPr lang="en-US" altLang="zh-CN" sz="32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8" name="Group 8"/>
              <p:cNvGrpSpPr/>
              <p:nvPr/>
            </p:nvGrpSpPr>
            <p:grpSpPr>
              <a:xfrm rot="5400000">
                <a:off x="16183" y="6313"/>
                <a:ext cx="553" cy="553"/>
                <a:chOff x="0" y="0"/>
                <a:chExt cx="6350000" cy="633984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14280" y="6095"/>
              <a:ext cx="17008" cy="435"/>
              <a:chOff x="16183" y="6102"/>
              <a:chExt cx="13641" cy="764"/>
            </a:xfrm>
          </p:grpSpPr>
          <p:sp>
            <p:nvSpPr>
              <p:cNvPr id="15" name="TextBox 5"/>
              <p:cNvSpPr txBox="1"/>
              <p:nvPr/>
            </p:nvSpPr>
            <p:spPr>
              <a:xfrm>
                <a:off x="17676" y="6102"/>
                <a:ext cx="12148" cy="4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32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Theme and Related Methods &amp; Technologies</a:t>
                </a:r>
                <a:endParaRPr lang="en-US" altLang="zh-CN" sz="32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16" name="Group 8"/>
              <p:cNvGrpSpPr/>
              <p:nvPr/>
            </p:nvGrpSpPr>
            <p:grpSpPr>
              <a:xfrm rot="5400000">
                <a:off x="16183" y="6313"/>
                <a:ext cx="553" cy="553"/>
                <a:chOff x="0" y="0"/>
                <a:chExt cx="6350000" cy="6339840"/>
              </a:xfrm>
            </p:grpSpPr>
            <p:sp>
              <p:nvSpPr>
                <p:cNvPr id="17" name="Freeform 9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4280" y="11811"/>
              <a:ext cx="16619" cy="961"/>
              <a:chOff x="16183" y="6102"/>
              <a:chExt cx="13329" cy="1687"/>
            </a:xfrm>
          </p:grpSpPr>
          <p:sp>
            <p:nvSpPr>
              <p:cNvPr id="19" name="TextBox 5"/>
              <p:cNvSpPr txBox="1"/>
              <p:nvPr/>
            </p:nvSpPr>
            <p:spPr>
              <a:xfrm>
                <a:off x="17676" y="6102"/>
                <a:ext cx="11836" cy="16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32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Project Functionality and Implementation</a:t>
                </a:r>
                <a:endParaRPr lang="en-US" altLang="zh-CN" sz="32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20" name="Group 8"/>
              <p:cNvGrpSpPr/>
              <p:nvPr/>
            </p:nvGrpSpPr>
            <p:grpSpPr>
              <a:xfrm rot="5400000">
                <a:off x="16183" y="6313"/>
                <a:ext cx="553" cy="553"/>
                <a:chOff x="0" y="0"/>
                <a:chExt cx="6350000" cy="6339840"/>
              </a:xfrm>
            </p:grpSpPr>
            <p:sp>
              <p:nvSpPr>
                <p:cNvPr id="21" name="Freeform 9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14280" y="14669"/>
              <a:ext cx="13711" cy="961"/>
              <a:chOff x="16183" y="6102"/>
              <a:chExt cx="10997" cy="1687"/>
            </a:xfrm>
          </p:grpSpPr>
          <p:sp>
            <p:nvSpPr>
              <p:cNvPr id="23" name="TextBox 5"/>
              <p:cNvSpPr txBox="1"/>
              <p:nvPr/>
            </p:nvSpPr>
            <p:spPr>
              <a:xfrm>
                <a:off x="17676" y="6102"/>
                <a:ext cx="9504" cy="16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32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Advantages and Disadvantages</a:t>
                </a:r>
                <a:endParaRPr lang="en-US" altLang="zh-CN" sz="32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  <p:grpSp>
            <p:nvGrpSpPr>
              <p:cNvPr id="24" name="Group 8"/>
              <p:cNvGrpSpPr/>
              <p:nvPr/>
            </p:nvGrpSpPr>
            <p:grpSpPr>
              <a:xfrm rot="5400000">
                <a:off x="16183" y="6313"/>
                <a:ext cx="553" cy="553"/>
                <a:chOff x="0" y="0"/>
                <a:chExt cx="6350000" cy="6339840"/>
              </a:xfrm>
            </p:grpSpPr>
            <p:sp>
              <p:nvSpPr>
                <p:cNvPr id="25" name="Freeform 9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8800" y="1064895"/>
            <a:ext cx="6931025" cy="8193405"/>
          </a:xfrm>
          <a:custGeom>
            <a:avLst/>
            <a:gdLst/>
            <a:ahLst/>
            <a:cxnLst/>
            <a:rect l="l" t="t" r="r" b="b"/>
            <a:pathLst>
              <a:path w="7327576" h="8193378">
                <a:moveTo>
                  <a:pt x="0" y="0"/>
                </a:moveTo>
                <a:lnTo>
                  <a:pt x="7327576" y="0"/>
                </a:lnTo>
                <a:lnTo>
                  <a:pt x="7327576" y="8193378"/>
                </a:lnTo>
                <a:lnTo>
                  <a:pt x="0" y="81933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3914" r="-33914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66800" y="1409654"/>
            <a:ext cx="6275269" cy="7909560"/>
            <a:chOff x="0" y="-123825"/>
            <a:chExt cx="8367025" cy="105460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8367025" cy="4595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6400" b="1" spc="25">
                  <a:solidFill>
                    <a:srgbClr val="323232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Project Description</a:t>
              </a:r>
              <a:endPara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  <a:p>
              <a:pPr algn="l">
                <a:lnSpc>
                  <a:spcPts val="8960"/>
                </a:lnSpc>
              </a:pPr>
              <a:endPara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36608"/>
              <a:ext cx="8095826" cy="5385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This project develops a real-time meeting transcription system with speaker separation, solving key challenges: speaker identification accuracy, real-time processing, contextual preservation, and usability.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8412218" y="999363"/>
            <a:ext cx="1632932" cy="1630320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7E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01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2435" y="1028700"/>
            <a:ext cx="4212590" cy="8772525"/>
          </a:xfrm>
          <a:custGeom>
            <a:avLst/>
            <a:gdLst/>
            <a:ahLst/>
            <a:cxnLst/>
            <a:rect l="l" t="t" r="r" b="b"/>
            <a:pathLst>
              <a:path w="4212336" h="8229600">
                <a:moveTo>
                  <a:pt x="0" y="0"/>
                </a:moveTo>
                <a:lnTo>
                  <a:pt x="4212336" y="0"/>
                </a:lnTo>
                <a:lnTo>
                  <a:pt x="42123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542" r="-1840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701381" y="1030006"/>
            <a:ext cx="1632932" cy="1630320"/>
            <a:chOff x="0" y="0"/>
            <a:chExt cx="6350000" cy="6339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6705600" y="418840"/>
            <a:ext cx="9860280" cy="9515475"/>
            <a:chOff x="0" y="-3629872"/>
            <a:chExt cx="13147039" cy="12687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3629872"/>
              <a:ext cx="11071013" cy="3064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4400" b="1" spc="25">
                  <a:solidFill>
                    <a:srgbClr val="323232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Theme and Related Methods &amp; Technologies</a:t>
              </a:r>
              <a:endParaRPr lang="en-US" altLang="zh-CN" sz="4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800" y="-175471"/>
              <a:ext cx="13096239" cy="92329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Project Theme: </a:t>
              </a: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streamline and enhance meeting management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Related Methods &amp; Technologies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914400" lvl="1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Speech Recognition &amp; Speaker Diarization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Web Speech API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OpenAI Whisper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Pyannote-Audio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914400" lvl="1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Communication Protocols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WebSocket (WSS).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REST API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914400" lvl="1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Robot Chat Technology</a:t>
              </a:r>
              <a:endParaRPr lang="en-US" altLang="zh-CN" sz="30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1371600" lvl="2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LLM (e.g., GPT, Tongyi)</a:t>
              </a:r>
              <a:endParaRPr lang="en-US" altLang="zh-CN" sz="24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02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14304" y="5143500"/>
            <a:ext cx="20451888" cy="5604597"/>
          </a:xfrm>
          <a:prstGeom prst="rect">
            <a:avLst/>
          </a:prstGeom>
          <a:solidFill>
            <a:srgbClr val="D5CDC0">
              <a:alpha val="19608"/>
            </a:srgbClr>
          </a:solidFill>
        </p:spPr>
      </p:sp>
      <p:grpSp>
        <p:nvGrpSpPr>
          <p:cNvPr id="3" name="Group 3"/>
          <p:cNvGrpSpPr/>
          <p:nvPr/>
        </p:nvGrpSpPr>
        <p:grpSpPr>
          <a:xfrm rot="0">
            <a:off x="1436428" y="935831"/>
            <a:ext cx="12032387" cy="3446780"/>
            <a:chOff x="0" y="-123825"/>
            <a:chExt cx="16043183" cy="459570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6043183" cy="4595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6400" b="1" spc="25">
                  <a:solidFill>
                    <a:srgbClr val="323232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Theme and Related Methods &amp; Technologies</a:t>
              </a:r>
              <a:endPara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  <a:p>
              <a:pPr algn="l">
                <a:lnSpc>
                  <a:spcPts val="8960"/>
                </a:lnSpc>
              </a:pPr>
              <a:endParaRPr lang="en-US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5007"/>
              <a:ext cx="14394863" cy="768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The Technologies Our Project Choose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03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524000" y="5676900"/>
            <a:ext cx="12666980" cy="2819400"/>
            <a:chOff x="720" y="8940"/>
            <a:chExt cx="19948" cy="4440"/>
          </a:xfrm>
        </p:grpSpPr>
        <p:grpSp>
          <p:nvGrpSpPr>
            <p:cNvPr id="14" name="组合 13"/>
            <p:cNvGrpSpPr/>
            <p:nvPr/>
          </p:nvGrpSpPr>
          <p:grpSpPr>
            <a:xfrm>
              <a:off x="720" y="8940"/>
              <a:ext cx="8188" cy="961"/>
              <a:chOff x="6920" y="10693"/>
              <a:chExt cx="8188" cy="961"/>
            </a:xfrm>
          </p:grpSpPr>
          <p:grpSp>
            <p:nvGrpSpPr>
              <p:cNvPr id="6" name="Group 6"/>
              <p:cNvGrpSpPr/>
              <p:nvPr/>
            </p:nvGrpSpPr>
            <p:grpSpPr>
              <a:xfrm rot="5400000">
                <a:off x="6920" y="10904"/>
                <a:ext cx="553" cy="553"/>
                <a:chOff x="0" y="0"/>
                <a:chExt cx="6350000" cy="6339840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  <p:sp>
            <p:nvSpPr>
              <p:cNvPr id="8" name="TextBox 8"/>
              <p:cNvSpPr txBox="1"/>
              <p:nvPr/>
            </p:nvSpPr>
            <p:spPr>
              <a:xfrm>
                <a:off x="8364" y="10693"/>
                <a:ext cx="674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Real-time recording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20" y="10680"/>
              <a:ext cx="8188" cy="961"/>
              <a:chOff x="6920" y="10693"/>
              <a:chExt cx="8188" cy="961"/>
            </a:xfrm>
          </p:grpSpPr>
          <p:grpSp>
            <p:nvGrpSpPr>
              <p:cNvPr id="16" name="Group 6"/>
              <p:cNvGrpSpPr/>
              <p:nvPr/>
            </p:nvGrpSpPr>
            <p:grpSpPr>
              <a:xfrm rot="5400000">
                <a:off x="6920" y="10904"/>
                <a:ext cx="553" cy="553"/>
                <a:chOff x="0" y="0"/>
                <a:chExt cx="6350000" cy="6339840"/>
              </a:xfrm>
            </p:grpSpPr>
            <p:sp>
              <p:nvSpPr>
                <p:cNvPr id="17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  <p:sp>
            <p:nvSpPr>
              <p:cNvPr id="18" name="TextBox 8"/>
              <p:cNvSpPr txBox="1"/>
              <p:nvPr/>
            </p:nvSpPr>
            <p:spPr>
              <a:xfrm>
                <a:off x="8364" y="10693"/>
                <a:ext cx="674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Speaker identification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2480" y="10680"/>
              <a:ext cx="8188" cy="961"/>
              <a:chOff x="6920" y="10693"/>
              <a:chExt cx="8188" cy="961"/>
            </a:xfrm>
          </p:grpSpPr>
          <p:grpSp>
            <p:nvGrpSpPr>
              <p:cNvPr id="20" name="Group 6"/>
              <p:cNvGrpSpPr/>
              <p:nvPr/>
            </p:nvGrpSpPr>
            <p:grpSpPr>
              <a:xfrm rot="5400000">
                <a:off x="6920" y="10904"/>
                <a:ext cx="553" cy="553"/>
                <a:chOff x="0" y="0"/>
                <a:chExt cx="6350000" cy="6339840"/>
              </a:xfrm>
            </p:grpSpPr>
            <p:sp>
              <p:nvSpPr>
                <p:cNvPr id="21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  <p:sp>
            <p:nvSpPr>
              <p:cNvPr id="22" name="TextBox 8"/>
              <p:cNvSpPr txBox="1"/>
              <p:nvPr/>
            </p:nvSpPr>
            <p:spPr>
              <a:xfrm>
                <a:off x="8364" y="10693"/>
                <a:ext cx="674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Technical framework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20" y="12420"/>
              <a:ext cx="8188" cy="961"/>
              <a:chOff x="6920" y="10693"/>
              <a:chExt cx="8188" cy="961"/>
            </a:xfrm>
          </p:grpSpPr>
          <p:grpSp>
            <p:nvGrpSpPr>
              <p:cNvPr id="24" name="Group 6"/>
              <p:cNvGrpSpPr/>
              <p:nvPr/>
            </p:nvGrpSpPr>
            <p:grpSpPr>
              <a:xfrm rot="5400000">
                <a:off x="6920" y="10904"/>
                <a:ext cx="553" cy="553"/>
                <a:chOff x="0" y="0"/>
                <a:chExt cx="6350000" cy="6339840"/>
              </a:xfrm>
            </p:grpSpPr>
            <p:sp>
              <p:nvSpPr>
                <p:cNvPr id="25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  <p:sp>
            <p:nvSpPr>
              <p:cNvPr id="26" name="TextBox 8"/>
              <p:cNvSpPr txBox="1"/>
              <p:nvPr/>
            </p:nvSpPr>
            <p:spPr>
              <a:xfrm>
                <a:off x="8364" y="10693"/>
                <a:ext cx="674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Intelligent robots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2480" y="8940"/>
              <a:ext cx="8188" cy="961"/>
              <a:chOff x="6920" y="10693"/>
              <a:chExt cx="8188" cy="961"/>
            </a:xfrm>
          </p:grpSpPr>
          <p:grpSp>
            <p:nvGrpSpPr>
              <p:cNvPr id="28" name="Group 6"/>
              <p:cNvGrpSpPr/>
              <p:nvPr/>
            </p:nvGrpSpPr>
            <p:grpSpPr>
              <a:xfrm rot="5400000">
                <a:off x="6920" y="10904"/>
                <a:ext cx="553" cy="553"/>
                <a:chOff x="0" y="0"/>
                <a:chExt cx="6350000" cy="6339840"/>
              </a:xfrm>
            </p:grpSpPr>
            <p:sp>
              <p:nvSpPr>
                <p:cNvPr id="29" name="Freeform 7"/>
                <p:cNvSpPr/>
                <p:nvPr/>
              </p:nvSpPr>
              <p:spPr>
                <a:xfrm>
                  <a:off x="0" y="0"/>
                  <a:ext cx="6350000" cy="6339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39840">
                      <a:moveTo>
                        <a:pt x="6350000" y="6339840"/>
                      </a:moveTo>
                      <a:lnTo>
                        <a:pt x="0" y="63398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23232"/>
                </a:solidFill>
              </p:spPr>
            </p:sp>
          </p:grpSp>
          <p:sp>
            <p:nvSpPr>
              <p:cNvPr id="30" name="TextBox 8"/>
              <p:cNvSpPr txBox="1"/>
              <p:nvPr/>
            </p:nvSpPr>
            <p:spPr>
              <a:xfrm>
                <a:off x="8364" y="10693"/>
                <a:ext cx="6744" cy="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760"/>
                  </a:lnSpc>
                </a:pPr>
                <a:r>
                  <a:rPr lang="en-US" altLang="zh-CN" sz="2800" b="1" spc="56">
                    <a:solidFill>
                      <a:srgbClr val="323232"/>
                    </a:solidFill>
                    <a:latin typeface="Source Serif Pro Bold" panose="02040803050405020204"/>
                    <a:ea typeface="Source Serif Pro Bold" panose="02040803050405020204"/>
                    <a:cs typeface="Source Serif Pro Bold" panose="02040803050405020204"/>
                    <a:sym typeface="Source Serif Pro Bold" panose="02040803050405020204"/>
                  </a:rPr>
                  <a:t>Data storage</a:t>
                </a:r>
                <a:endParaRPr lang="en-US" altLang="zh-CN" sz="2800" b="1" spc="56">
                  <a:solidFill>
                    <a:srgbClr val="323232"/>
                  </a:solidFill>
                  <a:latin typeface="Source Serif Pro Bold" panose="02040803050405020204"/>
                  <a:ea typeface="Source Serif Pro Bold" panose="02040803050405020204"/>
                  <a:cs typeface="Source Serif Pro Bold" panose="02040803050405020204"/>
                  <a:sym typeface="Source Serif Pro Bold" panose="02040803050405020204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57787" y="-441186"/>
            <a:ext cx="6210300" cy="11201400"/>
          </a:xfrm>
          <a:prstGeom prst="rect">
            <a:avLst/>
          </a:prstGeom>
          <a:solidFill>
            <a:srgbClr val="E3E7E8">
              <a:alpha val="29804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4636135" y="2266950"/>
            <a:ext cx="4745990" cy="4596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Project Structure and Workflow</a:t>
            </a:r>
            <a:endParaRPr lang="en-US" altLang="zh-CN" sz="6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3557787" cy="10287000"/>
          </a:xfrm>
          <a:custGeom>
            <a:avLst/>
            <a:gdLst/>
            <a:ahLst/>
            <a:cxnLst/>
            <a:rect l="l" t="t" r="r" b="b"/>
            <a:pathLst>
              <a:path w="3557787" h="10287000">
                <a:moveTo>
                  <a:pt x="0" y="0"/>
                </a:moveTo>
                <a:lnTo>
                  <a:pt x="3557787" y="0"/>
                </a:lnTo>
                <a:lnTo>
                  <a:pt x="35577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75640" r="-83662" b="-5936"/>
            </a:stretch>
          </a:blipFill>
        </p:spPr>
      </p:sp>
      <p:sp>
        <p:nvSpPr>
          <p:cNvPr id="15" name="TextBox 5"/>
          <p:cNvSpPr txBox="1"/>
          <p:nvPr/>
        </p:nvSpPr>
        <p:spPr>
          <a:xfrm>
            <a:off x="9982200" y="419100"/>
            <a:ext cx="9130665" cy="57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500"/>
              </a:lnSpc>
            </a:pPr>
            <a:r>
              <a: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 Project Architecture Structure</a:t>
            </a:r>
            <a:endParaRPr lang="en-US" altLang="zh-CN" sz="3000" spc="6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409700"/>
            <a:ext cx="5814060" cy="7727315"/>
          </a:xfrm>
          <a:prstGeom prst="rect">
            <a:avLst/>
          </a:prstGeom>
        </p:spPr>
      </p:pic>
      <p:sp>
        <p:nvSpPr>
          <p:cNvPr id="18" name="TextBox 12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04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457200" y="1409654"/>
            <a:ext cx="7290435" cy="6695440"/>
            <a:chOff x="-812800" y="-123825"/>
            <a:chExt cx="9720580" cy="8927253"/>
          </a:xfrm>
        </p:grpSpPr>
        <p:sp>
          <p:nvSpPr>
            <p:cNvPr id="4" name="TextBox 4"/>
            <p:cNvSpPr txBox="1"/>
            <p:nvPr/>
          </p:nvSpPr>
          <p:spPr>
            <a:xfrm>
              <a:off x="-812800" y="-123825"/>
              <a:ext cx="9720580" cy="3064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altLang="zh-CN" sz="6400" b="1" spc="25">
                  <a:solidFill>
                    <a:srgbClr val="323232"/>
                  </a:solidFill>
                  <a:latin typeface="Montserrat Classic Bold" panose="00000800000000000000"/>
                  <a:ea typeface="Montserrat Classic Bold" panose="00000800000000000000"/>
                  <a:cs typeface="Montserrat Classic Bold" panose="00000800000000000000"/>
                  <a:sym typeface="Montserrat Classic Bold" panose="00000800000000000000"/>
                </a:rPr>
                <a:t>Project Structure and Workflow</a:t>
              </a:r>
              <a:endParaRPr lang="en-US" altLang="zh-CN" sz="6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56175"/>
              <a:ext cx="8095826" cy="3847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altLang="zh-CN" sz="3600" b="1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Project Workflow</a:t>
              </a:r>
              <a:endParaRPr lang="en-US" altLang="zh-CN" sz="3600" b="1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Meeting Configuration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Transcription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Post-Meeting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  <a:p>
              <a:pPr marL="457200" indent="-457200" algn="l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en-US" altLang="zh-CN" sz="3000" spc="60">
                  <a:solidFill>
                    <a:srgbClr val="323232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History Records</a:t>
              </a:r>
              <a:endParaRPr lang="en-US" altLang="zh-CN" sz="3000" spc="6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8412218" y="999363"/>
            <a:ext cx="1632932" cy="1630320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7E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05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0" y="-33655"/>
            <a:ext cx="8719185" cy="10377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CD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62820" y="-457200"/>
            <a:ext cx="8844280" cy="11201400"/>
          </a:xfrm>
          <a:prstGeom prst="rect">
            <a:avLst/>
          </a:prstGeom>
          <a:solidFill>
            <a:srgbClr val="FFFFFF">
              <a:alpha val="9804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515600" y="2443802"/>
            <a:ext cx="7391400" cy="344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6400" b="1" spc="25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Project Functionality and Implementation</a:t>
            </a:r>
            <a:endParaRPr lang="en-US" altLang="zh-CN" sz="6400" b="1" spc="25">
              <a:solidFill>
                <a:srgbClr val="FFFFFF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28700" y="2670973"/>
            <a:ext cx="8935085" cy="576580"/>
            <a:chOff x="0" y="-85725"/>
            <a:chExt cx="11913447" cy="768773"/>
          </a:xfrm>
        </p:grpSpPr>
        <p:sp>
          <p:nvSpPr>
            <p:cNvPr id="5" name="TextBox 5"/>
            <p:cNvSpPr txBox="1"/>
            <p:nvPr/>
          </p:nvSpPr>
          <p:spPr>
            <a:xfrm>
              <a:off x="1077807" y="-85725"/>
              <a:ext cx="10835640" cy="76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Real-time Speech Recognition Accuracy</a:t>
              </a:r>
              <a:endParaRPr lang="en-US" altLang="zh-CN" sz="3000" spc="6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 rot="5400000">
              <a:off x="-375" y="375"/>
              <a:ext cx="468577" cy="467827"/>
              <a:chOff x="0" y="0"/>
              <a:chExt cx="6350000" cy="63398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1028700" y="971550"/>
            <a:ext cx="1039977" cy="44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06</a:t>
            </a:r>
            <a:endParaRPr lang="en-US" sz="2800">
              <a:solidFill>
                <a:srgbClr val="FFFFFF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grpSp>
        <p:nvGrpSpPr>
          <p:cNvPr id="10" name="Group 4"/>
          <p:cNvGrpSpPr/>
          <p:nvPr/>
        </p:nvGrpSpPr>
        <p:grpSpPr>
          <a:xfrm rot="0">
            <a:off x="1028700" y="4689003"/>
            <a:ext cx="8935085" cy="576580"/>
            <a:chOff x="0" y="-85725"/>
            <a:chExt cx="11913447" cy="768773"/>
          </a:xfrm>
        </p:grpSpPr>
        <p:sp>
          <p:nvSpPr>
            <p:cNvPr id="11" name="TextBox 5"/>
            <p:cNvSpPr txBox="1"/>
            <p:nvPr/>
          </p:nvSpPr>
          <p:spPr>
            <a:xfrm>
              <a:off x="1077807" y="-85725"/>
              <a:ext cx="10835640" cy="76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Response Speed and Performance</a:t>
              </a:r>
              <a:endParaRPr lang="en-US" altLang="zh-CN" sz="3000" spc="6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  <p:grpSp>
          <p:nvGrpSpPr>
            <p:cNvPr id="12" name="Group 6"/>
            <p:cNvGrpSpPr/>
            <p:nvPr/>
          </p:nvGrpSpPr>
          <p:grpSpPr>
            <a:xfrm rot="5400000">
              <a:off x="-375" y="375"/>
              <a:ext cx="468577" cy="467827"/>
              <a:chOff x="0" y="0"/>
              <a:chExt cx="6350000" cy="6339840"/>
            </a:xfrm>
          </p:grpSpPr>
          <p:sp>
            <p:nvSpPr>
              <p:cNvPr id="13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4" name="Group 4"/>
          <p:cNvGrpSpPr/>
          <p:nvPr/>
        </p:nvGrpSpPr>
        <p:grpSpPr>
          <a:xfrm rot="0">
            <a:off x="1028700" y="3679988"/>
            <a:ext cx="8935085" cy="576580"/>
            <a:chOff x="0" y="-85725"/>
            <a:chExt cx="11913447" cy="768773"/>
          </a:xfrm>
        </p:grpSpPr>
        <p:sp>
          <p:nvSpPr>
            <p:cNvPr id="15" name="TextBox 5"/>
            <p:cNvSpPr txBox="1"/>
            <p:nvPr/>
          </p:nvSpPr>
          <p:spPr>
            <a:xfrm>
              <a:off x="1077807" y="-85725"/>
              <a:ext cx="10835640" cy="76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Speaker Identification Accuracy</a:t>
              </a:r>
              <a:endParaRPr lang="en-US" altLang="zh-CN" sz="3000" spc="6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  <p:grpSp>
          <p:nvGrpSpPr>
            <p:cNvPr id="16" name="Group 6"/>
            <p:cNvGrpSpPr/>
            <p:nvPr/>
          </p:nvGrpSpPr>
          <p:grpSpPr>
            <a:xfrm rot="5400000">
              <a:off x="-375" y="375"/>
              <a:ext cx="468577" cy="467827"/>
              <a:chOff x="0" y="0"/>
              <a:chExt cx="6350000" cy="6339840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8" name="Group 4"/>
          <p:cNvGrpSpPr/>
          <p:nvPr/>
        </p:nvGrpSpPr>
        <p:grpSpPr>
          <a:xfrm rot="0">
            <a:off x="1028700" y="6707033"/>
            <a:ext cx="8935085" cy="576580"/>
            <a:chOff x="0" y="-85725"/>
            <a:chExt cx="11913447" cy="768773"/>
          </a:xfrm>
        </p:grpSpPr>
        <p:sp>
          <p:nvSpPr>
            <p:cNvPr id="19" name="TextBox 5"/>
            <p:cNvSpPr txBox="1"/>
            <p:nvPr/>
          </p:nvSpPr>
          <p:spPr>
            <a:xfrm>
              <a:off x="1077807" y="-85725"/>
              <a:ext cx="10835640" cy="76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Data Storage and Query Efficiency</a:t>
              </a:r>
              <a:endParaRPr lang="en-US" altLang="zh-CN" sz="3000" spc="6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  <p:grpSp>
          <p:nvGrpSpPr>
            <p:cNvPr id="20" name="Group 6"/>
            <p:cNvGrpSpPr/>
            <p:nvPr/>
          </p:nvGrpSpPr>
          <p:grpSpPr>
            <a:xfrm rot="5400000">
              <a:off x="-375" y="375"/>
              <a:ext cx="468577" cy="467827"/>
              <a:chOff x="0" y="0"/>
              <a:chExt cx="6350000" cy="6339840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2" name="Group 4"/>
          <p:cNvGrpSpPr/>
          <p:nvPr/>
        </p:nvGrpSpPr>
        <p:grpSpPr>
          <a:xfrm rot="0">
            <a:off x="1028700" y="5698018"/>
            <a:ext cx="8935085" cy="576580"/>
            <a:chOff x="0" y="-85725"/>
            <a:chExt cx="11913447" cy="768773"/>
          </a:xfrm>
        </p:grpSpPr>
        <p:sp>
          <p:nvSpPr>
            <p:cNvPr id="23" name="TextBox 5"/>
            <p:cNvSpPr txBox="1"/>
            <p:nvPr/>
          </p:nvSpPr>
          <p:spPr>
            <a:xfrm>
              <a:off x="1077807" y="-85725"/>
              <a:ext cx="10835640" cy="7687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4500"/>
                </a:lnSpc>
              </a:pPr>
              <a:r>
                <a:rPr lang="en-US" altLang="zh-CN" sz="3000" spc="60">
                  <a:solidFill>
                    <a:srgbClr val="FFFFFF"/>
                  </a:solidFill>
                  <a:latin typeface="Source Serif Pro" panose="02040603050405020204"/>
                  <a:ea typeface="Source Serif Pro" panose="02040603050405020204"/>
                  <a:cs typeface="Source Serif Pro" panose="02040603050405020204"/>
                  <a:sym typeface="Source Serif Pro" panose="02040603050405020204"/>
                </a:rPr>
                <a:t>User Interface Design</a:t>
              </a:r>
              <a:endParaRPr lang="en-US" altLang="zh-CN" sz="3000" spc="60">
                <a:solidFill>
                  <a:srgbClr val="FFFFFF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endParaRPr>
            </a:p>
          </p:txBody>
        </p:sp>
        <p:grpSp>
          <p:nvGrpSpPr>
            <p:cNvPr id="24" name="Group 6"/>
            <p:cNvGrpSpPr/>
            <p:nvPr/>
          </p:nvGrpSpPr>
          <p:grpSpPr>
            <a:xfrm rot="5400000">
              <a:off x="-375" y="375"/>
              <a:ext cx="468577" cy="467827"/>
              <a:chOff x="0" y="0"/>
              <a:chExt cx="6350000" cy="6339840"/>
            </a:xfrm>
          </p:grpSpPr>
          <p:sp>
            <p:nvSpPr>
              <p:cNvPr id="25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6" name="TextBox 3"/>
          <p:cNvSpPr txBox="1"/>
          <p:nvPr/>
        </p:nvSpPr>
        <p:spPr>
          <a:xfrm>
            <a:off x="762000" y="8267700"/>
            <a:ext cx="13658215" cy="10890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l">
              <a:lnSpc>
                <a:spcPts val="8960"/>
              </a:lnSpc>
            </a:pPr>
            <a:r>
              <a:rPr lang="en-US" altLang="zh-CN" sz="4000" b="1" spc="25">
                <a:solidFill>
                  <a:srgbClr val="FFFFFF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Demo presentation</a:t>
            </a:r>
            <a:endParaRPr lang="en-US" altLang="zh-CN" sz="4000" b="1" spc="25">
              <a:solidFill>
                <a:srgbClr val="FFFFFF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419100"/>
            <a:ext cx="14464665" cy="17075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8960"/>
              </a:lnSpc>
            </a:pPr>
            <a:r>
              <a:rPr lang="en-US" altLang="zh-CN" sz="5400" b="1" spc="25">
                <a:solidFill>
                  <a:srgbClr val="323232"/>
                </a:solidFill>
                <a:latin typeface="Montserrat Classic Bold" panose="00000800000000000000"/>
                <a:ea typeface="Montserrat Classic Bold" panose="00000800000000000000"/>
                <a:cs typeface="Montserrat Classic Bold" panose="00000800000000000000"/>
                <a:sym typeface="Montserrat Classic Bold" panose="00000800000000000000"/>
              </a:rPr>
              <a:t>Home Page - Speech recognition jump </a:t>
            </a:r>
            <a:endParaRPr lang="en-US" altLang="zh-CN" sz="5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  <a:p>
            <a:pPr algn="l">
              <a:lnSpc>
                <a:spcPts val="8960"/>
              </a:lnSpc>
            </a:pPr>
            <a:endParaRPr lang="en-US" altLang="zh-CN" sz="5400" b="1" spc="25">
              <a:solidFill>
                <a:srgbClr val="323232"/>
              </a:solidFill>
              <a:latin typeface="Montserrat Classic Bold" panose="00000800000000000000"/>
              <a:ea typeface="Montserrat Classic Bold" panose="00000800000000000000"/>
              <a:cs typeface="Montserrat Classic Bold" panose="00000800000000000000"/>
              <a:sym typeface="Montserrat Classic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219323" y="1007772"/>
            <a:ext cx="1039977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323232"/>
                </a:solidFill>
                <a:latin typeface="Source Serif Pro" panose="02040603050405020204"/>
                <a:ea typeface="Source Serif Pro" panose="02040603050405020204"/>
                <a:cs typeface="Source Serif Pro" panose="02040603050405020204"/>
                <a:sym typeface="Source Serif Pro" panose="02040603050405020204"/>
              </a:rPr>
              <a:t>07</a:t>
            </a:r>
            <a:endParaRPr lang="en-US" sz="2800">
              <a:solidFill>
                <a:srgbClr val="323232"/>
              </a:solidFill>
              <a:latin typeface="Source Serif Pro" panose="02040603050405020204"/>
              <a:ea typeface="Source Serif Pro" panose="02040603050405020204"/>
              <a:cs typeface="Source Serif Pro" panose="02040603050405020204"/>
              <a:sym typeface="Source Serif Pro" panose="02040603050405020204"/>
            </a:endParaRPr>
          </a:p>
        </p:txBody>
      </p:sp>
      <p:pic>
        <p:nvPicPr>
          <p:cNvPr id="8" name="图片 7" descr="home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019300"/>
            <a:ext cx="13639800" cy="76009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TQ4MDRlMTQ1ZjQ5Mjk0YzgzZDY1Zjg1N2ZlMDQwYm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2255</Words>
  <Application>WPS 演示</Application>
  <PresentationFormat>On-screen Show (4:3)</PresentationFormat>
  <Paragraphs>166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Montserrat Classic Bold</vt:lpstr>
      <vt:lpstr>Source Serif Pro</vt:lpstr>
      <vt:lpstr>Source Serif Pro Bold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Basic Presentation Template</dc:title>
  <dc:creator/>
  <cp:lastModifiedBy>覚覚</cp:lastModifiedBy>
  <cp:revision>34</cp:revision>
  <dcterms:created xsi:type="dcterms:W3CDTF">2006-08-16T00:00:00Z</dcterms:created>
  <dcterms:modified xsi:type="dcterms:W3CDTF">2024-12-26T11:36:33Z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A691135C1F3B434BA7EB1F46509D0E34_13</vt:lpwstr>
  </property>
  <property fmtid="{D5CDD505-2E9C-101B-9397-08002B2CF9AE}" pid="3" name="KSOProductBuildVer">
    <vt:lpwstr>2052-12.1.0.17147</vt:lpwstr>
  </property>
</Properties>
</file>